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8" charset="0"/>
        <a:ea typeface="ＭＳ Ｐゴシック" pitchFamily="-108" charset="-128"/>
        <a:cs typeface="ＭＳ Ｐゴシック" pitchFamily="-108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8"/>
    <a:srgbClr val="8BAF00"/>
    <a:srgbClr val="7A9900"/>
    <a:srgbClr val="C7C6F8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98"/>
    <p:restoredTop sz="94184"/>
  </p:normalViewPr>
  <p:slideViewPr>
    <p:cSldViewPr>
      <p:cViewPr varScale="1">
        <p:scale>
          <a:sx n="54" d="100"/>
          <a:sy n="54" d="100"/>
        </p:scale>
        <p:origin x="17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7AA5DFF-1E16-7F4C-8980-AB1611AD8891}" type="datetime1">
              <a:rPr lang="en-US"/>
              <a:pPr>
                <a:defRPr/>
              </a:pPr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fr-FR" sz="1200" dirty="0"/>
              <a:t>Costs:  Loss of paycheck, loss of self-esteem, stress, crime, suicide, mental illness, loss of output.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675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1.</a:t>
            </a:r>
            <a:r>
              <a:rPr lang="en-US" i="1" baseline="0" dirty="0"/>
              <a:t> </a:t>
            </a:r>
            <a:r>
              <a:rPr lang="en-US" i="1" dirty="0"/>
              <a:t>No. While he is not working, he is also not looking for work.</a:t>
            </a:r>
            <a:endParaRPr lang="en-US" dirty="0"/>
          </a:p>
          <a:p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2.</a:t>
            </a:r>
            <a:r>
              <a:rPr lang="en-US" i="1" baseline="0" dirty="0"/>
              <a:t> </a:t>
            </a:r>
            <a:r>
              <a:rPr lang="en-US" i="1" dirty="0"/>
              <a:t>No. While she may not be working outside the home, she is also not looking for work.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3. Yes, they are not working but looking for work.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4. Not unless he or she is not working and looking for a job.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i="1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/>
              <a:t>5.</a:t>
            </a:r>
            <a:r>
              <a:rPr lang="en-US" i="1" baseline="0" dirty="0"/>
              <a:t>  Accept a variety of answers.</a:t>
            </a:r>
            <a:endParaRPr lang="en-US" dirty="0"/>
          </a:p>
          <a:p>
            <a:endParaRPr lang="en-US" dirty="0"/>
          </a:p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2923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13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59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8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18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117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07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7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56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70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83F68B-FDA9-C243-94A1-26FE62BE8226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73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800" b="1" i="0">
                <a:solidFill>
                  <a:srgbClr val="005CB8"/>
                </a:solidFill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6984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6888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AAC16F-5B5D-3841-922A-C14EF88DDBC3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The Unemployment Game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6600" b="1" i="0" kern="1200">
          <a:solidFill>
            <a:srgbClr val="005CB8"/>
          </a:solidFill>
          <a:effectLst>
            <a:glow>
              <a:schemeClr val="accent1">
                <a:alpha val="0"/>
              </a:schemeClr>
            </a:glow>
            <a:outerShdw blurRad="50800" dist="50800" dir="5400000" algn="ctr" rotWithShape="0">
              <a:srgbClr val="000000">
                <a:alpha val="0"/>
              </a:srgbClr>
            </a:outerShdw>
            <a:reflection stA="0" endPos="65000" dist="50800" dir="5400000" sy="-100000" algn="bl" rotWithShape="0"/>
          </a:effectLst>
          <a:latin typeface="Calibri" panose="020F0502020204030204" pitchFamily="34" charset="0"/>
          <a:ea typeface="ＭＳ Ｐゴシック" pitchFamily="-108" charset="-128"/>
          <a:cs typeface="Calibri" panose="020F0502020204030204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1pPr>
      <a:lvl2pPr marL="742950" indent="-28575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2pPr>
      <a:lvl3pPr marL="11430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•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3pPr>
      <a:lvl4pPr marL="16002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–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4pPr>
      <a:lvl5pPr marL="2057400" indent="-228600" algn="l" rtl="0" fontAlgn="base">
        <a:spcBef>
          <a:spcPts val="0"/>
        </a:spcBef>
        <a:spcAft>
          <a:spcPts val="1800"/>
        </a:spcAft>
        <a:buFont typeface="Arial" pitchFamily="-108" charset="0"/>
        <a:buChar char="»"/>
        <a:defRPr sz="2800" b="0" i="0" kern="1200">
          <a:solidFill>
            <a:schemeClr val="tx1"/>
          </a:solidFill>
          <a:latin typeface="Calibri Light" panose="020F0302020204030204" pitchFamily="34" charset="0"/>
          <a:ea typeface="ＭＳ Ｐゴシック" pitchFamily="-108" charset="-128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toyaegwuekwe.com/geographyofarecession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ed.stlouisfed.org/graph/?g=lQT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981199"/>
          </a:xfrm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lnSpc>
                <a:spcPts val="6000"/>
              </a:lnSpc>
              <a:spcAft>
                <a:spcPts val="0"/>
              </a:spcAft>
              <a:defRPr/>
            </a:pPr>
            <a:r>
              <a:rPr lang="en-US" sz="6000" dirty="0">
                <a:ln w="11430"/>
                <a:effectLst>
                  <a:outerShdw blurRad="80000" dist="40000" dir="5040000" algn="tl">
                    <a:srgbClr val="000000">
                      <a:alpha val="0"/>
                    </a:srgbClr>
                  </a:outerShdw>
                </a:effectLst>
                <a:ea typeface="+mj-ea"/>
                <a:cs typeface="+mj-cs"/>
              </a:rPr>
              <a:t>﻿</a:t>
            </a:r>
            <a:r>
              <a:rPr lang="en-US" altLang="fr-FR" sz="6000" dirty="0"/>
              <a:t>Unemployment</a:t>
            </a:r>
            <a:endParaRPr lang="en-US" sz="50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0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99BF2-B57D-B54F-AD6C-78FF1561F32D}"/>
              </a:ext>
            </a:extLst>
          </p:cNvPr>
          <p:cNvSpPr txBox="1">
            <a:spLocks/>
          </p:cNvSpPr>
          <p:nvPr/>
        </p:nvSpPr>
        <p:spPr bwMode="auto">
          <a:xfrm>
            <a:off x="457200" y="2895600"/>
            <a:ext cx="8229600" cy="2895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None/>
            </a:pPr>
            <a:r>
              <a:rPr lang="en-US" altLang="fr-FR" i="1" dirty="0"/>
              <a:t>“It’s a recession when your neighbor loses his job; it’s a depression when you lose your own.” – </a:t>
            </a:r>
            <a:r>
              <a:rPr lang="en-US" altLang="fr-FR" dirty="0">
                <a:latin typeface="Calibri" panose="020F0502020204030204" pitchFamily="34" charset="0"/>
                <a:cs typeface="Calibri" panose="020F0502020204030204" pitchFamily="34" charset="0"/>
              </a:rPr>
              <a:t>Harry Truman</a:t>
            </a:r>
          </a:p>
          <a:p>
            <a:pPr marL="0" indent="0" eaLnBrk="1" hangingPunct="1">
              <a:buNone/>
            </a:pPr>
            <a:endParaRPr lang="en-US" alt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altLang="fr-FR" b="1" dirty="0">
                <a:latin typeface="Calibri" panose="020F0502020204030204" pitchFamily="34" charset="0"/>
                <a:cs typeface="Calibri" panose="020F0502020204030204" pitchFamily="34" charset="0"/>
              </a:rPr>
              <a:t>What are the costs of unemployment?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/>
              <a:t>A Review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600" dirty="0"/>
              <a:t>Is your retired grandfather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Is a mom or dad that stays home with her kids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Is someone who lost their job at a local factory and started looking for a new job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Is a full-time college student unemployed?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Are you unemployed?</a:t>
            </a:r>
          </a:p>
        </p:txBody>
      </p:sp>
    </p:spTree>
    <p:extLst>
      <p:ext uri="{BB962C8B-B14F-4D97-AF65-F5344CB8AC3E}">
        <p14:creationId xmlns:p14="http://schemas.microsoft.com/office/powerpoint/2010/main" val="416883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/>
              <a:t>Unemployment Statistics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Unemployment Rate = Unemployed/Labor Force</a:t>
            </a:r>
          </a:p>
          <a:p>
            <a:pPr lvl="1"/>
            <a:r>
              <a:rPr lang="en-US" sz="2500" dirty="0"/>
              <a:t>Example:  Unemployed = 8.2 M; Labor Force = </a:t>
            </a:r>
            <a:br>
              <a:rPr lang="en-US" sz="2500" dirty="0"/>
            </a:br>
            <a:r>
              <a:rPr lang="en-US" sz="2500" dirty="0"/>
              <a:t>146.8 M; Unemployment Rate = 8.2 M/146.8 M = 5.6%</a:t>
            </a:r>
          </a:p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Labor Force Participation Rate = Labor Force/Adult Population</a:t>
            </a:r>
          </a:p>
          <a:p>
            <a:pPr lvl="1"/>
            <a:r>
              <a:rPr lang="en-US" sz="2500" dirty="0"/>
              <a:t>Example:  Adult Population = 222.8 M; Labor Force = 146.8 M; Labor Force Participation Rate = 146.8 M/222.8 M = 65.9%</a:t>
            </a:r>
          </a:p>
        </p:txBody>
      </p:sp>
    </p:spTree>
    <p:extLst>
      <p:ext uri="{BB962C8B-B14F-4D97-AF65-F5344CB8AC3E}">
        <p14:creationId xmlns:p14="http://schemas.microsoft.com/office/powerpoint/2010/main" val="19498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069848"/>
            <a:ext cx="83058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altLang="fr-FR" sz="4000" dirty="0"/>
              <a:t>Current Data and Unemployment Map</a:t>
            </a:r>
            <a:endParaRPr lang="en-US" sz="40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77440"/>
            <a:ext cx="8229600" cy="3779520"/>
          </a:xfrm>
        </p:spPr>
        <p:txBody>
          <a:bodyPr/>
          <a:lstStyle/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Labor Force Statistics from the monthly </a:t>
            </a:r>
            <a:b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Current Population Survey Bureau of Census</a:t>
            </a:r>
          </a:p>
          <a:p>
            <a:pPr lvl="1"/>
            <a:r>
              <a:rPr lang="en-US" sz="2500" u="sng" dirty="0">
                <a:hlinkClick r:id="rId3"/>
              </a:rPr>
              <a:t>https://www.bls.gov/cps/</a:t>
            </a:r>
            <a:endParaRPr lang="en-US" sz="2500" dirty="0"/>
          </a:p>
          <a:p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Unemployment Map for 2007 - 2013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500" u="sng" dirty="0">
                <a:hlinkClick r:id="rId3"/>
              </a:rPr>
              <a:t>http://www.latoyaegwuekwe.com/geographyofarecession.html</a:t>
            </a:r>
            <a:endParaRPr lang="en-US" sz="2500" u="sng" dirty="0"/>
          </a:p>
        </p:txBody>
      </p:sp>
    </p:spTree>
    <p:extLst>
      <p:ext uri="{BB962C8B-B14F-4D97-AF65-F5344CB8AC3E}">
        <p14:creationId xmlns:p14="http://schemas.microsoft.com/office/powerpoint/2010/main" val="372967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4800" dirty="0">
                <a:effectLst/>
              </a:rPr>
              <a:t>Unemployment Over Time</a:t>
            </a:r>
          </a:p>
        </p:txBody>
      </p:sp>
      <p:pic>
        <p:nvPicPr>
          <p:cNvPr id="5" name="FRED Graph Chart" descr="FRED Graph">
            <a:hlinkClick r:id="rId3" tooltip="View this chart in your browser. "/>
            <a:extLst>
              <a:ext uri="{FF2B5EF4-FFF2-40B4-BE49-F238E27FC236}">
                <a16:creationId xmlns:a16="http://schemas.microsoft.com/office/drawing/2014/main" id="{62272293-2389-744E-B947-5DED5EAD9A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333500" y="2178781"/>
            <a:ext cx="6477000" cy="40696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Question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 or false: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>Employed people are people with jobs.</a:t>
            </a:r>
          </a:p>
        </p:txBody>
      </p:sp>
    </p:spTree>
    <p:extLst>
      <p:ext uri="{BB962C8B-B14F-4D97-AF65-F5344CB8AC3E}">
        <p14:creationId xmlns:p14="http://schemas.microsoft.com/office/powerpoint/2010/main" val="367022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Answer 1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542D1-EFBC-CB42-B9EA-C557F873326E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400" dirty="0"/>
              <a:t>The Bureau of Labor Statistics (BLS) conducts a monthly survey of 60,000 households.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People are considered employed if they did any work for pay: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Part time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Full time</a:t>
            </a:r>
          </a:p>
        </p:txBody>
      </p:sp>
    </p:spTree>
    <p:extLst>
      <p:ext uri="{BB962C8B-B14F-4D97-AF65-F5344CB8AC3E}">
        <p14:creationId xmlns:p14="http://schemas.microsoft.com/office/powerpoint/2010/main" val="254896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Question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 or false: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>Unemployed people are people without  jobs.</a:t>
            </a:r>
          </a:p>
        </p:txBody>
      </p:sp>
    </p:spTree>
    <p:extLst>
      <p:ext uri="{BB962C8B-B14F-4D97-AF65-F5344CB8AC3E}">
        <p14:creationId xmlns:p14="http://schemas.microsoft.com/office/powerpoint/2010/main" val="2376718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Answer 2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Not completely true!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542D1-EFBC-CB42-B9EA-C557F873326E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/>
              <a:t>Individuals are unemployed if they: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Do not have a job.</a:t>
            </a:r>
          </a:p>
          <a:p>
            <a:pPr lvl="1"/>
            <a:r>
              <a:rPr lang="en-US" sz="2400" dirty="0"/>
              <a:t>Have looked for a job in the past 4 weeks.</a:t>
            </a:r>
          </a:p>
          <a:p>
            <a:r>
              <a:rPr lang="en-US" sz="2400" dirty="0"/>
              <a:t>To be considered part of the labor force, you must be working or looking for a job.</a:t>
            </a:r>
          </a:p>
        </p:txBody>
      </p:sp>
    </p:spTree>
    <p:extLst>
      <p:ext uri="{BB962C8B-B14F-4D97-AF65-F5344CB8AC3E}">
        <p14:creationId xmlns:p14="http://schemas.microsoft.com/office/powerpoint/2010/main" val="3482978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Question 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1371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True or false: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/>
              <a:t>The labor force is the number of people aged </a:t>
            </a:r>
            <a:br>
              <a:rPr lang="en-US" dirty="0"/>
            </a:br>
            <a:r>
              <a:rPr lang="en-US" dirty="0"/>
              <a:t>16 years and older who are not in the armed forces </a:t>
            </a:r>
            <a:br>
              <a:rPr lang="en-US" dirty="0"/>
            </a:br>
            <a:r>
              <a:rPr lang="en-US" dirty="0"/>
              <a:t>or institutionalized.</a:t>
            </a:r>
          </a:p>
        </p:txBody>
      </p:sp>
    </p:spTree>
    <p:extLst>
      <p:ext uri="{BB962C8B-B14F-4D97-AF65-F5344CB8AC3E}">
        <p14:creationId xmlns:p14="http://schemas.microsoft.com/office/powerpoint/2010/main" val="178456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455" y="1447800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>
                <a:effectLst/>
              </a:rPr>
              <a:t>Answer 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743200"/>
            <a:ext cx="8229600" cy="53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False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C542D1-EFBC-CB42-B9EA-C557F873326E}"/>
              </a:ext>
            </a:extLst>
          </p:cNvPr>
          <p:cNvSpPr txBox="1">
            <a:spLocks/>
          </p:cNvSpPr>
          <p:nvPr/>
        </p:nvSpPr>
        <p:spPr bwMode="auto">
          <a:xfrm>
            <a:off x="457200" y="3505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1pPr>
            <a:lvl2pPr marL="742950" indent="-28575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2pPr>
            <a:lvl3pPr marL="11430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•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3pPr>
            <a:lvl4pPr marL="16002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–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4pPr>
            <a:lvl5pPr marL="2057400" indent="-228600" algn="l" rtl="0" fontAlgn="base">
              <a:spcBef>
                <a:spcPts val="0"/>
              </a:spcBef>
              <a:spcAft>
                <a:spcPts val="1800"/>
              </a:spcAft>
              <a:buFont typeface="Arial" pitchFamily="-108" charset="0"/>
              <a:buChar char="»"/>
              <a:defRPr sz="2800" b="0" i="0" kern="1200">
                <a:solidFill>
                  <a:schemeClr val="tx1"/>
                </a:solidFill>
                <a:latin typeface="Calibri Light" panose="020F0302020204030204" pitchFamily="34" charset="0"/>
                <a:ea typeface="ＭＳ Ｐゴシック" pitchFamily="-108" charset="-128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 dirty="0"/>
              <a:t>To be counted in the labor force individuals must be: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Civilians and not institutionalized.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16 years or older.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Have a job (Employed).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Be looking for a job (Unemployed).</a:t>
            </a:r>
          </a:p>
        </p:txBody>
      </p:sp>
    </p:spTree>
    <p:extLst>
      <p:ext uri="{BB962C8B-B14F-4D97-AF65-F5344CB8AC3E}">
        <p14:creationId xmlns:p14="http://schemas.microsoft.com/office/powerpoint/2010/main" val="335651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</p:spPr>
        <p:txBody>
          <a:bodyPr rtlCol="0">
            <a:noAutofit/>
            <a:scene3d>
              <a:camera prst="orthographicFront"/>
              <a:lightRig rig="glow" dir="tl">
                <a:rot lat="0" lon="0" rev="5400000"/>
              </a:lightRig>
            </a:scene3d>
            <a:sp3d>
              <a:bevelT w="0" h="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dirty="0"/>
              <a:t>Summary</a:t>
            </a:r>
            <a:endParaRPr lang="en-US" sz="4800" dirty="0">
              <a:effectLst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010C0-F52A-C743-B072-AF3010A0F0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Adult Population: </a:t>
            </a:r>
            <a:r>
              <a:rPr lang="en-US" sz="2400" dirty="0"/>
              <a:t>Everyone 16 years old or older and who is not in the military, not in jail or prison, not living permanently in nursing homes, and not in other “institutions.”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Labor Force: </a:t>
            </a:r>
            <a:r>
              <a:rPr lang="en-US" sz="2400" dirty="0"/>
              <a:t>The total number of adults who are either employed OR unemployed.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Employed: </a:t>
            </a:r>
            <a:r>
              <a:rPr lang="en-US" sz="2400" dirty="0"/>
              <a:t>The number of adults who are working.</a:t>
            </a:r>
          </a:p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Unemployed: </a:t>
            </a:r>
            <a:r>
              <a:rPr lang="en-US" sz="2400" dirty="0"/>
              <a:t>The number of adults who are not working but are actively seeking work.</a:t>
            </a:r>
          </a:p>
        </p:txBody>
      </p:sp>
    </p:spTree>
    <p:extLst>
      <p:ext uri="{BB962C8B-B14F-4D97-AF65-F5344CB8AC3E}">
        <p14:creationId xmlns:p14="http://schemas.microsoft.com/office/powerpoint/2010/main" val="152810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475455f-c69b-4ff8-acf7-75612f4dc189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0" ma:contentTypeDescription="Create a new document." ma:contentTypeScope="" ma:versionID="dfcaf296b1bd588bd73adb08cf7d47c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b9b2f643d7d147ab63e5deb48b696c83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8332A4-542C-494D-8506-1C720B46413C}">
  <ds:schemaRefs>
    <ds:schemaRef ds:uri="http://purl.org/dc/terms/"/>
    <ds:schemaRef ds:uri="aa0c1190-56bd-4797-9cf7-4990489609e0"/>
    <ds:schemaRef ds:uri="http://schemas.microsoft.com/office/2006/metadata/properties"/>
    <ds:schemaRef ds:uri="http://purl.org/dc/elements/1.1/"/>
    <ds:schemaRef ds:uri="http://schemas.microsoft.com/office/2006/documentManagement/types"/>
    <ds:schemaRef ds:uri="e475455f-c69b-4ff8-acf7-75612f4dc189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85DF1F-BC57-4156-92DD-D8D43BF52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573403-C109-4615-9D0F-BC23C8B90B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436</Words>
  <Application>Microsoft Office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﻿Unemployment</vt:lpstr>
      <vt:lpstr>Unemployment Over Time</vt:lpstr>
      <vt:lpstr>Question 1</vt:lpstr>
      <vt:lpstr>Answer 1</vt:lpstr>
      <vt:lpstr>Question 2</vt:lpstr>
      <vt:lpstr>Answer 2</vt:lpstr>
      <vt:lpstr>Question 3</vt:lpstr>
      <vt:lpstr>Answer 3</vt:lpstr>
      <vt:lpstr>Summary</vt:lpstr>
      <vt:lpstr>A Review</vt:lpstr>
      <vt:lpstr>Unemployment Statistics</vt:lpstr>
      <vt:lpstr>Current Data and Unemployment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Business of….?</dc:title>
  <dc:creator>Marsha Masters</dc:creator>
  <cp:lastModifiedBy>Sharlet Keilman</cp:lastModifiedBy>
  <cp:revision>167</cp:revision>
  <dcterms:created xsi:type="dcterms:W3CDTF">2012-09-11T15:07:18Z</dcterms:created>
  <dcterms:modified xsi:type="dcterms:W3CDTF">2019-09-20T18:19:20Z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  <property fmtid="{D5CDD505-2E9C-101B-9397-08002B2CF9AE}" pid="3" name="Order">
    <vt:r8>2199100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